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266" r:id="rId2"/>
    <p:sldId id="471" r:id="rId3"/>
    <p:sldId id="444" r:id="rId4"/>
    <p:sldId id="474" r:id="rId5"/>
    <p:sldId id="475" r:id="rId6"/>
    <p:sldId id="476" r:id="rId7"/>
    <p:sldId id="477" r:id="rId8"/>
    <p:sldId id="503" r:id="rId9"/>
    <p:sldId id="478" r:id="rId10"/>
    <p:sldId id="479" r:id="rId11"/>
    <p:sldId id="480" r:id="rId12"/>
    <p:sldId id="481" r:id="rId13"/>
    <p:sldId id="501" r:id="rId14"/>
    <p:sldId id="482" r:id="rId15"/>
    <p:sldId id="483" r:id="rId16"/>
    <p:sldId id="484" r:id="rId17"/>
    <p:sldId id="509" r:id="rId18"/>
    <p:sldId id="508" r:id="rId19"/>
    <p:sldId id="485" r:id="rId20"/>
    <p:sldId id="486" r:id="rId21"/>
    <p:sldId id="487" r:id="rId22"/>
    <p:sldId id="488" r:id="rId23"/>
    <p:sldId id="511" r:id="rId24"/>
    <p:sldId id="512" r:id="rId25"/>
    <p:sldId id="513" r:id="rId26"/>
    <p:sldId id="506" r:id="rId27"/>
    <p:sldId id="515" r:id="rId28"/>
    <p:sldId id="510" r:id="rId29"/>
    <p:sldId id="489" r:id="rId30"/>
    <p:sldId id="502" r:id="rId31"/>
    <p:sldId id="466" r:id="rId32"/>
    <p:sldId id="493" r:id="rId33"/>
    <p:sldId id="492" r:id="rId34"/>
    <p:sldId id="494" r:id="rId35"/>
    <p:sldId id="371" r:id="rId36"/>
    <p:sldId id="473" r:id="rId37"/>
    <p:sldId id="495" r:id="rId38"/>
    <p:sldId id="496" r:id="rId39"/>
    <p:sldId id="497" r:id="rId40"/>
    <p:sldId id="498" r:id="rId41"/>
    <p:sldId id="499" r:id="rId42"/>
    <p:sldId id="472" r:id="rId43"/>
    <p:sldId id="409" r:id="rId44"/>
    <p:sldId id="416" r:id="rId45"/>
    <p:sldId id="500" r:id="rId46"/>
    <p:sldId id="505" r:id="rId47"/>
    <p:sldId id="504" r:id="rId48"/>
    <p:sldId id="428" r:id="rId49"/>
    <p:sldId id="431" r:id="rId50"/>
    <p:sldId id="432" r:id="rId51"/>
    <p:sldId id="434" r:id="rId52"/>
    <p:sldId id="514" r:id="rId53"/>
    <p:sldId id="507" r:id="rId54"/>
    <p:sldId id="427" r:id="rId5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5053"/>
    <a:srgbClr val="FF0909"/>
    <a:srgbClr val="4472C4"/>
    <a:srgbClr val="030001"/>
    <a:srgbClr val="FECC00"/>
    <a:srgbClr val="000000"/>
    <a:srgbClr val="FFD300"/>
    <a:srgbClr val="F8A706"/>
    <a:srgbClr val="F9B003"/>
    <a:srgbClr val="F086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80" autoAdjust="0"/>
    <p:restoredTop sz="94660"/>
  </p:normalViewPr>
  <p:slideViewPr>
    <p:cSldViewPr snapToGrid="0">
      <p:cViewPr varScale="1">
        <p:scale>
          <a:sx n="171" d="100"/>
          <a:sy n="171" d="100"/>
        </p:scale>
        <p:origin x="3234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26852-A5FD-47A0-97FE-E46EE9FB5FF1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FA0E67-7509-4A65-80F6-A4D6716ABA1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0678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72965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8523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9140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3795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76740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0899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642875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81780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0041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62952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0886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4789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33031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38550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65255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06077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03706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38718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2389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07877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29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6753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1593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78976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48416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92737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71638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51914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67822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73245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41424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713492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39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43960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8100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86439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951168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513201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312809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511872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2421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723699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47644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563317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49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647400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60624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6609700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542191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833313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953635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54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5874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8226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2893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4627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A0E67-7509-4A65-80F6-A4D6716ABA19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1695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62137-400F-4BDA-B79B-F69618F6E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F1962-7FCF-47DA-9568-5387536060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87A32-3D39-4EBC-BDFE-F85CF71EC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94EF6-5D64-477F-9240-19CA66DBA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C36FA-F538-408E-B0AA-5B1DE6DA0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7418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C8C6A-7BB5-45CC-BF56-4BB4E707B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195527-77E1-4670-B3DA-6DEB7D4EB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2CE8D-2961-484C-AFAA-5656C5880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4761F-5EB7-4777-A903-4F9088524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F10CD-41E9-4C48-959A-B154A1F8A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360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FB162E-4F68-4E9E-8D2E-FDB853A21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D7913F-36F8-49C2-8F29-3C899A5AFD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C8031-1E8C-4FFE-9462-A1BDF4A09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8833C-FB18-4D13-8985-38D287F1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30251-AC41-4CEF-AAFE-87C1B36F6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234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B708B-9108-45B9-A29A-37DF6CE29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709B2-E19B-4CED-982B-5996A0065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81DB1-FDCC-453D-9DBF-75DC84E7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248BF-6DF7-45D8-84C8-419A5AF06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D38BF-10B4-468F-8E03-D3E953DBC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6954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FC668-65BE-4D21-B200-67563DE51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36B919-B38C-4BBA-BA6B-72FAE781A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0D12A-F328-4505-AE93-2E5A675B1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43129-B450-40EA-BF7F-122E447AC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81182-32E1-4035-9A80-E627D063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8411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8CB34-420B-4C5A-A9D8-B7AD6529F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4E321-FBAB-4CDE-8BBC-5D601CA02D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11086-8E7F-46D4-BEB6-05C03B13B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37881-B37F-48D5-8651-A231AD37A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D0034-9C7C-4D04-B87C-833D2CF01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EA883-BDED-4C18-B83A-52B03B42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2023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05933-8718-4F39-AA60-6E786D560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18838-568F-4555-8265-1023F4EC0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E19A05-5FE7-4A8C-A5C8-DDE228D6B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BC081-3984-4DEC-A604-EA471CD252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81B347-A5FF-4CE8-AF03-4591223B0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F15887-F29A-400C-8791-5E631DA34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8701F6-347D-4CD2-9F3F-4A927E971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9DFC93-6575-4238-ACB3-5053637F0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310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995D4-04A3-47A1-8442-7D0E2A963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B21100-2674-4222-A4F6-C5532478F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285572-3038-44E3-989B-F8B2775CB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A466DF-913F-42F6-BAA9-8080C18B5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8507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E52426-AED8-405F-92F7-8DFB93480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9DAF86-CCDE-416C-88A9-756499AA6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9C8AA-268B-42B3-A4E7-0AE04340B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2066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251EB-D6F2-47B4-BD8A-8D297788F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46B0B-4A6E-4590-B339-06163FF97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533499-9AE5-43A0-A7DB-B51135482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F7965-8739-4393-AA61-CE14E711F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41D93-896E-4A8E-8DCF-4FC7F730F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B784EA-68F9-4E31-92C7-C7BDC75FA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5006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7EB4F-79E9-4C04-86AB-4B8ABF7E8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9E89AA-4DB6-4F07-A2CD-24E4E20DB5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11564-96C1-49F3-A40A-33381A238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57D4DF-25B9-440F-BBC9-B055C4F63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B1EDE-E62A-4588-8273-A545FFA4E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C1333-2E9E-4014-9CA3-4D202A5A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6380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7798A-27DB-42CD-B4BA-C63968617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49E17-E9DB-4794-9CE2-5608F30C9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2795D-7B4E-420A-AAE0-A7248A6703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51516-813A-495E-B1E8-A9387935886E}" type="datetimeFigureOut">
              <a:rPr lang="ru-RU" smtClean="0"/>
              <a:t>04.04.2024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C3729-0509-4F37-836D-8D95B4604F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C699D-CAEC-4495-A04E-8012FE50D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8BA50-433C-4076-AA64-758EA1F2A42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6732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1094-EF65-4F00-B8FD-0B2B1BB36C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6735" y="1122363"/>
            <a:ext cx="6586937" cy="2387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Computer Science </a:t>
            </a:r>
            <a:r>
              <a:rPr lang="ru-RU" sz="4400" dirty="0">
                <a:latin typeface="Roboto" panose="02000000000000000000" pitchFamily="2" charset="0"/>
                <a:ea typeface="Roboto" panose="02000000000000000000" pitchFamily="2" charset="0"/>
              </a:rPr>
              <a:t>во </a:t>
            </a: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Frontend</a:t>
            </a:r>
            <a:endParaRPr lang="ru-RU" sz="4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2320A-D00D-4091-8F77-BB4C10DC2B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6734" y="3602038"/>
            <a:ext cx="6586937" cy="1655762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Сегменты памяти программы. </a:t>
            </a:r>
            <a:b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Многозадачность и роль ОС. </a:t>
            </a:r>
            <a:b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Ручное и автоматическое управление памятью.</a:t>
            </a:r>
          </a:p>
        </p:txBody>
      </p:sp>
    </p:spTree>
    <p:extLst>
      <p:ext uri="{BB962C8B-B14F-4D97-AF65-F5344CB8AC3E}">
        <p14:creationId xmlns:p14="http://schemas.microsoft.com/office/powerpoint/2010/main" val="2419461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При передаче данных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Как аргументы функции, при её вызове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Или в качестве значения в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return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Мы можем просто скопировать байты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В таком случае говорят, что данные просто копируются по значению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Если данные «не большого» размера, то это очень эффективная операция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2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2156720"/>
            <a:ext cx="4620584" cy="254455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Так, а если память это массив, то где лежит этот стек?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4136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Стек – это сегмент памяти программы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 err="1">
                <a:latin typeface="Roboto" panose="02000000000000000000" pitchFamily="2" charset="0"/>
                <a:ea typeface="Roboto" panose="02000000000000000000" pitchFamily="2" charset="0"/>
              </a:rPr>
              <a:t>Подмассив</a:t>
            </a:r>
            <a:endParaRPr lang="ru-RU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Фиксированный размер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Остальная память используется в других кейсах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31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Как это выглядит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4541BB-4D9B-C73F-E17F-7D9377586F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088" y="1897919"/>
            <a:ext cx="5629256" cy="425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85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A3F3768D-CEF3-5478-066E-94618B107A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2" r="12661" b="-1"/>
          <a:stretch/>
        </p:blipFill>
        <p:spPr bwMode="auto"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" y="3429000"/>
            <a:ext cx="3161940" cy="48806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Но есть нюанс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309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Чтобы положить что-то на стек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 нужно заранее знать размер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После завершения функции – все содержимое удаляется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Копировать большие данные не эффективно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78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2014965"/>
            <a:ext cx="4620584" cy="291037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А в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JS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ведь динамическая типизация, т.е. мы не знаем размер данных…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354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Есть такое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Но, чтобы все работало, нам таки или иначе нужно знать размер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Поэтому размер любых типов данных равен размеру указателя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Некоторые данные будут храниться в другой области памяти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А другие, зашиваться прям в самом значение, вместо указателя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Например, числа не превышающие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2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в 31 или логические значения и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null/undefined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можно хранить вместо указателя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886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2014965"/>
            <a:ext cx="4620584" cy="29103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Значит нужна еще одна область памяти…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5830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Знакомьтесь, куча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Область «глобальной» памяти программы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Данные в ней хранятся глобально и автоматически не очищаются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Размер кучи статически не ограничен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Управляется более сложной структурой данных, нежели стек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632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Если память – это огромный массив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То нам надо понять, как с ним работать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Ведь наша программа состоит из множества сущностей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472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Зачем?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В куче можно хранить данные, размер которых не известен заранее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Или общие данные: данные лежат в одном месте и все обращаются к ним по указателю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140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Куча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vs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стек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Стек очень простой и работает супер быстро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Куча – это более сложная структура и работает медленней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Стек имеет фиксированный размер и может содержать в себе данные с известным размером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Куча может расширяться и содержать в себя данные динамического размера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Данные в стеке удаляются после завершения функции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Данные в куче живут пока их явно не удалят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59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73" y="2010364"/>
            <a:ext cx="4620584" cy="283727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Если стек работает быстрее, то лучше использовать его?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8405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Как правило да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Но если мы будем вынуждены постоянно копировать большие объемы данных, то работать это будет не очень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JS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очень сильно использует кучу и мы практически не можем этим управлять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В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Rust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почти все значения по умолчанию хранятся на стеке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5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73" y="2010364"/>
            <a:ext cx="4620584" cy="28372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А что в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JS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хранится в стеке, а что в куче?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88601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Давайте разбираться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Любой объект хранится в куче, на стеке только указатель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Дробные числа, большие целые и </a:t>
            </a:r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</a:rPr>
              <a:t>BigInt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хранятся в куче, на стеке только указатель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Строки как правило хранятся в куче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Логические значения,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null/undefined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, символы и небольшие целые можно хранить в стеке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Переменные замыкания хранятся в куче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8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F5CD6B1A-7A8E-11BE-164F-C998B12EEB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9465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Уловите суть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У нас есть потребность чистить память функции после её завершения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Для этого отлично подходит стек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И у нас есть потребность хранить данные независимо от функций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Для этого подходит куча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В силу своей более сложное структуры доступ к куче затратнее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97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73" y="2242107"/>
            <a:ext cx="4620584" cy="237378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А что ты там говорил про статическую область памяти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4859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В программе могут быть глобальные данные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Размер которых известен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Могут быть неизменяемыми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Например, литералы строк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Держать их в куче или стеке не эффективно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Нужна еще область памяти…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113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2266657"/>
            <a:ext cx="4620584" cy="23246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А из чего состоит наша программа?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08469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Как это выглядит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pic>
        <p:nvPicPr>
          <p:cNvPr id="5" name="Рисунок 4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6D01970B-D67E-8782-21C6-8C239F7785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064" y="2259025"/>
            <a:ext cx="2985375" cy="337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1273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F5CD6B1A-7A8E-11BE-164F-C998B12EEB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04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Что еще важно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Разные сегменты могут иметь разные права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Стек и кучу можно менять и читать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Область с кодом можно исполнять и читать, но нельзя менять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И т.д.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742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Анатомия программы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0D353D5-D675-922D-9FD8-B1BC88D25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2385" y="1690688"/>
            <a:ext cx="6210300" cy="460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62282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Изображение выглядит как текст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49ADC34C-7E8F-DC94-BD00-C4DE1F4143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2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487647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До этого момента мы думали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Что у нас на компьютере работает только наша программа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Ну, и возможно, ОС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Но как правило это не так…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5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1976548"/>
            <a:ext cx="4620584" cy="290490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Получается, что у разных программ должны быть свои сегменты памяти…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215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Если дать программе прямой доступ к памяти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То разные программы неизбежно начнут друг другу мешать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Нужна абстракция, но кто её даст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888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2742843"/>
            <a:ext cx="4620584" cy="13723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Операционная система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Рисунок 5" descr="Изображение выглядит как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4E564761-0D9E-C942-89EA-97D2D81A10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661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572750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ОС создаёт иллюзию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Что каждая программа владеет всеми ресурсами компьютера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Отображает «виртуальные» указатели на физические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Вводит права доступа, чтобы разные программы не могли получить доступ к чужой памяти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947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Давайте перечислим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Код (функции, процедуры, классы и т.д.)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Локальные данные (аргументы и локальные переменные, свойства объектов и т.д.)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Глобальные данные (глобальные переменные и константы)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Статические данные (литералы строк и другие статические структуры)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55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Но это еще не все!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ОС борется с «фрагментаций» памяти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Страничная организация памяти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Может сгружать часть памяти на диск (своп)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Распределяет ресурсы процессора между задачами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Дает абстракцию над «железом»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19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На примере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Linux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372B480-DD17-E03B-65B3-C68CB1ED6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635" y="1979859"/>
            <a:ext cx="4943475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3381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2266657"/>
            <a:ext cx="4620584" cy="23246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А как работают многопоточные программы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…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6171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Для начала разберемся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Процесс – набор ресурсов, выделенных ОС для конкретной программы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Исполнением программы занимается поток исполнения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В рамках одного процесса потоков может быть больше одного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194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Процесс и поток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У каждого процесса «своя» память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У каждого потока есть «своя» и «общая» память со своим процессом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ОС запускает и останавливает потоки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ОС управляет приоритетами потоков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Если процессор имеет несколько ядер, то потоки будут исполняться параллельно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44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У каждого потока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Свой стек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А вот куча общая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Если несколько потоков работают с одними и теми же данными параллельно, то могут возникнуть проблемы…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У нас про это будут отдельные лекции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</a:t>
            </a:r>
            <a:endParaRPr lang="ru-RU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279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44" y="2885563"/>
            <a:ext cx="4620584" cy="13717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А как работать с кучей?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56672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Как работать с кучей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Руками (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ASM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Руками, но с </a:t>
            </a:r>
            <a:r>
              <a:rPr lang="ru-RU" sz="2400" dirty="0" err="1">
                <a:latin typeface="Roboto" panose="02000000000000000000" pitchFamily="2" charset="0"/>
                <a:ea typeface="Roboto" panose="02000000000000000000" pitchFamily="2" charset="0"/>
              </a:rPr>
              <a:t>аллокатором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C/C++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Счетчики ссылок (С/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C++, Objective C, Swift, Rust, Perl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Сборщики мусора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Mark &amp; Sweep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Java, JS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Сборщики мусора с подсчетом ссылок (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Python, PHP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На уровне компилятора (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Rust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Использовать стек и все копировать (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Algol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6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Нюансы ручного управления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Ошибиться очень просто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Ошибки имеют фатальные последствия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Легко сделать утечку памяти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ru-RU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28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Нюансы подсчета ссылок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Небольшая цена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Простота реализации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Проблемы, если значение ссылается само на себя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Легко сделать утечку памяти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ru-RU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9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Начнем с функций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Подпрограмма, набор инструкций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Входные аргументы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Локальные переменные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Возвращает результат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После завершения функции все локальные данные должны быть уничтожены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Может запускать внутри себя другие функции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</a:rPr>
              <a:t>В том числе себя – рекурсия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17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Нюансы сборки мусора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Большая цена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Сложность реализации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Необходимость делать «остановки» для очистки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Мы не управляем тем, когда память фактически очиститься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Легко сделать утечку памяти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375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Нюансы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Rust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Скорость как при ручном управлении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Безопасность как в языках со сборкой мусора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Сложно сделать утечку памяти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Сложность самого ЯП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174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F5CD6B1A-7A8E-11BE-164F-C998B12EEB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089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Подведем итог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Чтобы программе работать ей нужно по разному работать с памятью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Функциям нужен стек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Динамическим и глобальным данным нужна куча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Статические данные лежат отдельно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Код лежит отдельно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Чтобы иметь возможность разным программам работать в «единой» памяти нужен медиатор – ОС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ОС создает иллюзию, что каждая программа владеет всеми ресурсами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Разные ЯП предоставляют разную абстракцию для работы с кучей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91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2766218"/>
            <a:ext cx="11358452" cy="1325563"/>
          </a:xfrm>
        </p:spPr>
        <p:txBody>
          <a:bodyPr/>
          <a:lstStyle/>
          <a:p>
            <a:pPr algn="ctr"/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Спасибо!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38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2266657"/>
            <a:ext cx="4620584" cy="232468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А как очищать память после завершения функции…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670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Нам нужен стек!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ADC4BAE0-8C43-01BF-06F6-2F792230B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061" y="2622484"/>
            <a:ext cx="7042738" cy="248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656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47" y="365125"/>
            <a:ext cx="11358452" cy="1325563"/>
          </a:xfrm>
        </p:spPr>
        <p:txBody>
          <a:bodyPr/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Нам нужен стек!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49A1787-26F5-DBF3-1B1D-3E61027CE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147" y="1825625"/>
            <a:ext cx="100325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Стек работает по принципу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LIFO</a:t>
            </a:r>
            <a:endParaRPr lang="ru-RU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Но чтобы делать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push 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и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pop 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мы должны знать размер каждого локального параметра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При создании новой локальной переменной делаем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push</a:t>
            </a:r>
            <a:endParaRPr lang="ru-RU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После завершения функции делаем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pop 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до тех пор, пока не удалим все локальные данные функции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Область памяти в стеке конкретной функции называется фреймом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Т.к. память – это массив, то и стек наш будет работать на основе массива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Стек на массиве работает крайне эффективно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</a:rPr>
              <a:t>Но размер массива ограничен, а значит и размер стека…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05BF5E-21F2-A45C-1DE8-AFA2CA45F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191" y="4551680"/>
            <a:ext cx="1324661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78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D428B-7C4D-4062-843E-9667D9FC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2014965"/>
            <a:ext cx="4620584" cy="291037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</a:rPr>
              <a:t>Если функция удаляет все свои данные, то как быть с данными в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return…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1DF4831-E7F6-D965-C3E5-CC2C83F7A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6" r="1797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1256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5025</TotalTime>
  <Words>1305</Words>
  <Application>Microsoft Office PowerPoint</Application>
  <PresentationFormat>Широкоэкранный</PresentationFormat>
  <Paragraphs>231</Paragraphs>
  <Slides>54</Slides>
  <Notes>53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54</vt:i4>
      </vt:variant>
    </vt:vector>
  </HeadingPairs>
  <TitlesOfParts>
    <vt:vector size="60" baseType="lpstr">
      <vt:lpstr>Arial</vt:lpstr>
      <vt:lpstr>Calibri</vt:lpstr>
      <vt:lpstr>Calibri Light</vt:lpstr>
      <vt:lpstr>Roboto</vt:lpstr>
      <vt:lpstr>Wingdings</vt:lpstr>
      <vt:lpstr>Office Theme</vt:lpstr>
      <vt:lpstr>Computer Science во Frontend</vt:lpstr>
      <vt:lpstr>Если память – это огромный массив</vt:lpstr>
      <vt:lpstr>А из чего состоит наша программа?</vt:lpstr>
      <vt:lpstr>Давайте перечислим</vt:lpstr>
      <vt:lpstr>Начнем с функций</vt:lpstr>
      <vt:lpstr>А как очищать память после завершения функции…</vt:lpstr>
      <vt:lpstr>Нам нужен стек!</vt:lpstr>
      <vt:lpstr>Нам нужен стек!</vt:lpstr>
      <vt:lpstr>Если функция удаляет все свои данные, то как быть с данными в return…</vt:lpstr>
      <vt:lpstr>При передаче данных</vt:lpstr>
      <vt:lpstr>Так, а если память это массив, то где лежит этот стек?</vt:lpstr>
      <vt:lpstr>Стек – это сегмент памяти программы</vt:lpstr>
      <vt:lpstr>Как это выглядит</vt:lpstr>
      <vt:lpstr>Но есть нюанс</vt:lpstr>
      <vt:lpstr>Чтобы положить что-то на стек</vt:lpstr>
      <vt:lpstr>А в JS ведь динамическая типизация, т.е. мы не знаем размер данных…</vt:lpstr>
      <vt:lpstr>Есть такое</vt:lpstr>
      <vt:lpstr>Значит нужна еще одна область памяти…</vt:lpstr>
      <vt:lpstr>Знакомьтесь, куча</vt:lpstr>
      <vt:lpstr>Зачем?</vt:lpstr>
      <vt:lpstr>Куча vs стек</vt:lpstr>
      <vt:lpstr>Если стек работает быстрее, то лучше использовать его?</vt:lpstr>
      <vt:lpstr>Как правило да</vt:lpstr>
      <vt:lpstr>А что в JS хранится в стеке, а что в куче?</vt:lpstr>
      <vt:lpstr>Давайте разбираться</vt:lpstr>
      <vt:lpstr>Презентация PowerPoint</vt:lpstr>
      <vt:lpstr>Уловите суть</vt:lpstr>
      <vt:lpstr>А что ты там говорил про статическую область памяти?</vt:lpstr>
      <vt:lpstr>В программе могут быть глобальные данные</vt:lpstr>
      <vt:lpstr>Как это выглядит</vt:lpstr>
      <vt:lpstr>Презентация PowerPoint</vt:lpstr>
      <vt:lpstr>Что еще важно</vt:lpstr>
      <vt:lpstr>Анатомия программы</vt:lpstr>
      <vt:lpstr>Презентация PowerPoint</vt:lpstr>
      <vt:lpstr>До этого момента мы думали</vt:lpstr>
      <vt:lpstr>Получается, что у разных программ должны быть свои сегменты памяти…</vt:lpstr>
      <vt:lpstr>Если дать программе прямой доступ к памяти</vt:lpstr>
      <vt:lpstr>Операционная система</vt:lpstr>
      <vt:lpstr>ОС создаёт иллюзию</vt:lpstr>
      <vt:lpstr>Но это еще не все!</vt:lpstr>
      <vt:lpstr>На примере Linux</vt:lpstr>
      <vt:lpstr>А как работают многопоточные программы…</vt:lpstr>
      <vt:lpstr>Для начала разберемся</vt:lpstr>
      <vt:lpstr>Процесс и поток</vt:lpstr>
      <vt:lpstr>У каждого потока</vt:lpstr>
      <vt:lpstr>А как работать с кучей?</vt:lpstr>
      <vt:lpstr>Как работать с кучей</vt:lpstr>
      <vt:lpstr>Нюансы ручного управления</vt:lpstr>
      <vt:lpstr>Нюансы подсчета ссылок</vt:lpstr>
      <vt:lpstr>Нюансы сборки мусора</vt:lpstr>
      <vt:lpstr>Нюансы Rust</vt:lpstr>
      <vt:lpstr>Презентация PowerPoint</vt:lpstr>
      <vt:lpstr>Подведем итог</vt:lpstr>
      <vt:lpstr>Спасибо!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Изучаем Frontend</dc:title>
  <dc:creator>Andrey Kobets</dc:creator>
  <cp:lastModifiedBy>Андрей Кобец</cp:lastModifiedBy>
  <cp:revision>878</cp:revision>
  <dcterms:created xsi:type="dcterms:W3CDTF">2020-11-08T08:53:50Z</dcterms:created>
  <dcterms:modified xsi:type="dcterms:W3CDTF">2024-04-04T10:05:01Z</dcterms:modified>
</cp:coreProperties>
</file>

<file path=docProps/thumbnail.jpeg>
</file>